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0"/>
  </p:sldMasterIdLst>
  <p:sldIdLst>
    <p:sldId id="256" r:id="rId11"/>
    <p:sldId id="257" r:id="rId12"/>
    <p:sldId id="266" r:id="rId13"/>
    <p:sldId id="258" r:id="rId14"/>
    <p:sldId id="264" r:id="rId15"/>
    <p:sldId id="265" r:id="rId16"/>
    <p:sldId id="263" r:id="rId17"/>
    <p:sldId id="259" r:id="rId18"/>
    <p:sldId id="260" r:id="rId19"/>
    <p:sldId id="261" r:id="rId20"/>
    <p:sldId id="262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0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332D-B070-4D12-B89E-E7AD3F22DEB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0.m4a"/><Relationship Id="rId7" Type="http://schemas.openxmlformats.org/officeDocument/2006/relationships/image" Target="../media/image25.png"/><Relationship Id="rId2" Type="http://schemas.openxmlformats.org/officeDocument/2006/relationships/customXml" Target="../../customXml/item6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4a"/><Relationship Id="rId7" Type="http://schemas.microsoft.com/office/2007/relationships/hdphoto" Target="../media/hdphoto2.wdp"/><Relationship Id="rId2" Type="http://schemas.openxmlformats.org/officeDocument/2006/relationships/customXml" Target="../../customXml/item8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customXml" Target="../../customXml/item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4.m4a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4a"/><Relationship Id="rId7" Type="http://schemas.openxmlformats.org/officeDocument/2006/relationships/image" Target="../media/image4.png"/><Relationship Id="rId2" Type="http://schemas.openxmlformats.org/officeDocument/2006/relationships/customXml" Target="../../customXml/item7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5.m4a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.png"/><Relationship Id="rId3" Type="http://schemas.openxmlformats.org/officeDocument/2006/relationships/customXml" Target="../../customXml/item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customXml" Target="../../customXml/item1.xml"/><Relationship Id="rId1" Type="http://schemas.openxmlformats.org/officeDocument/2006/relationships/tags" Target="../tags/tag5.xml"/><Relationship Id="rId6" Type="http://schemas.openxmlformats.org/officeDocument/2006/relationships/audio" Target="../media/media6.m4a"/><Relationship Id="rId11" Type="http://schemas.openxmlformats.org/officeDocument/2006/relationships/image" Target="../media/image14.png"/><Relationship Id="rId5" Type="http://schemas.microsoft.com/office/2007/relationships/media" Target="../media/media6.m4a"/><Relationship Id="rId10" Type="http://schemas.openxmlformats.org/officeDocument/2006/relationships/image" Target="../media/image13.png"/><Relationship Id="rId4" Type="http://schemas.openxmlformats.org/officeDocument/2006/relationships/customXml" Target="../../customXml/item3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microsoft.com/office/2007/relationships/hdphoto" Target="../media/hdphoto1.wdp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customXml" Target="../../customXml/item9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customXml" Target="../../customXml/item5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audio" Target="../media/media9.m4a"/><Relationship Id="rId10" Type="http://schemas.openxmlformats.org/officeDocument/2006/relationships/image" Target="../media/image21.png"/><Relationship Id="rId4" Type="http://schemas.microsoft.com/office/2007/relationships/media" Target="../media/media9.m4a"/><Relationship Id="rId9" Type="http://schemas.openxmlformats.org/officeDocument/2006/relationships/image" Target="../media/image20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GetSetGo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-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Jek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663952"/>
            <a:ext cx="648462" cy="648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9120" y="4043680"/>
            <a:ext cx="480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Fantasticos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 smtClean="0"/>
              <a:t>Keerthi Kumar N</a:t>
            </a:r>
          </a:p>
          <a:p>
            <a:r>
              <a:rPr lang="en-US" dirty="0" smtClean="0"/>
              <a:t>Kanishk R</a:t>
            </a:r>
          </a:p>
          <a:p>
            <a:r>
              <a:rPr lang="en-US" dirty="0" smtClean="0"/>
              <a:t>Vidya 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8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81">
        <p15:prstTrans prst="drape"/>
      </p:transition>
    </mc:Choice>
    <mc:Fallback xmlns="">
      <p:transition spd="slow" advTm="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Recommendation / Fan Pages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332"/>
            <a:ext cx="284254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6948" y="378014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 TO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7056" y="4242502"/>
            <a:ext cx="523484" cy="523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5" y="4547239"/>
            <a:ext cx="506632" cy="506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03" y="4547239"/>
            <a:ext cx="506632" cy="506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054" y="2299885"/>
            <a:ext cx="7261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Provide Options to Recommend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Tag him / her, so that next time they come to the restaurant, the app automatically starts suggesting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Add a Food as Favourite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to recommend it to other customers to 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MouseClick"/>
          <p:cNvSpPr/>
          <p:nvPr>
            <p:custDataLst>
              <p:custData r:id="rId2"/>
            </p:custDataLst>
          </p:nvPr>
        </p:nvSpPr>
        <p:spPr>
          <a:xfrm rot="20359169">
            <a:off x="4264699" y="463389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6-Point Star 15"/>
          <p:cNvSpPr/>
          <p:nvPr/>
        </p:nvSpPr>
        <p:spPr>
          <a:xfrm>
            <a:off x="10322431" y="924618"/>
            <a:ext cx="223520" cy="205757"/>
          </a:xfrm>
          <a:prstGeom prst="star6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223206" y="924619"/>
            <a:ext cx="1036051" cy="214642"/>
            <a:chOff x="6146800" y="4400555"/>
            <a:chExt cx="1036051" cy="214642"/>
          </a:xfrm>
          <a:solidFill>
            <a:srgbClr val="FFC000"/>
          </a:solidFill>
        </p:grpSpPr>
        <p:sp>
          <p:nvSpPr>
            <p:cNvPr id="3" name="6-Point Star 2"/>
            <p:cNvSpPr/>
            <p:nvPr/>
          </p:nvSpPr>
          <p:spPr>
            <a:xfrm>
              <a:off x="6146800" y="4409440"/>
              <a:ext cx="223520" cy="205757"/>
            </a:xfrm>
            <a:prstGeom prst="star6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6-Point Star 13"/>
            <p:cNvSpPr/>
            <p:nvPr/>
          </p:nvSpPr>
          <p:spPr>
            <a:xfrm>
              <a:off x="6421105" y="4409440"/>
              <a:ext cx="223520" cy="205757"/>
            </a:xfrm>
            <a:prstGeom prst="star6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6-Point Star 14"/>
            <p:cNvSpPr/>
            <p:nvPr/>
          </p:nvSpPr>
          <p:spPr>
            <a:xfrm>
              <a:off x="6702557" y="4400555"/>
              <a:ext cx="223520" cy="205757"/>
            </a:xfrm>
            <a:prstGeom prst="star6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6-Point Star 16"/>
            <p:cNvSpPr/>
            <p:nvPr/>
          </p:nvSpPr>
          <p:spPr>
            <a:xfrm>
              <a:off x="6959331" y="4400558"/>
              <a:ext cx="223520" cy="205757"/>
            </a:xfrm>
            <a:prstGeom prst="star6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Heart 6"/>
          <p:cNvSpPr/>
          <p:nvPr/>
        </p:nvSpPr>
        <p:spPr>
          <a:xfrm>
            <a:off x="10651687" y="3642780"/>
            <a:ext cx="386080" cy="3962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907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249">
        <p15:prstTrans prst="pageCurlDouble"/>
      </p:transition>
    </mc:Choice>
    <mc:Fallback xmlns="">
      <p:transition spd="slow" advTm="8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81 -0.08773 C -0.17578 -0.08843 -0.16536 -0.08727 -0.15547 -0.08935 C -0.14792 -0.0912 -0.14167 -0.09606 -0.1349 -0.09954 C -0.10781 -0.11273 -0.09635 -0.13148 -0.08099 -0.15532 C -0.0763 -0.17014 -0.0737 -0.18449 -0.0737 -0.2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13" grpId="0"/>
      <p:bldP spid="11" grpId="0" animBg="1"/>
      <p:bldP spid="11" grpId="1" animBg="1"/>
      <p:bldP spid="1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29" y="26439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LOCATE OFFERS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955"/>
            <a:ext cx="2872033" cy="4351338"/>
          </a:xfrm>
        </p:spPr>
      </p:pic>
      <p:sp>
        <p:nvSpPr>
          <p:cNvPr id="5" name="TextBox 4"/>
          <p:cNvSpPr txBox="1"/>
          <p:nvPr/>
        </p:nvSpPr>
        <p:spPr>
          <a:xfrm>
            <a:off x="989814" y="3459637"/>
            <a:ext cx="21210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Offers of the Day:</a:t>
            </a:r>
          </a:p>
          <a:p>
            <a:r>
              <a:rPr lang="en-US" sz="1400" dirty="0" smtClean="0"/>
              <a:t>1 coke free with Biryani</a:t>
            </a:r>
          </a:p>
          <a:p>
            <a:endParaRPr lang="en-US" sz="1400" dirty="0"/>
          </a:p>
          <a:p>
            <a:r>
              <a:rPr lang="en-US" sz="1400" dirty="0" smtClean="0"/>
              <a:t>50% off on buffet for second guest.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09328" y="1690688"/>
            <a:ext cx="4845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you enter the restaurant, quickly point out the offers before you get to hear or see around.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Suggest about the food they had last time (if they visited it before).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Point out the dishes that are popular and tagged as popular by guests.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931069" y="2147532"/>
            <a:ext cx="1356142" cy="546953"/>
          </a:xfrm>
          <a:prstGeom prst="wedgeRectCallout">
            <a:avLst>
              <a:gd name="adj1" fmla="val -56492"/>
              <a:gd name="adj2" fmla="val 6250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Menu: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Dal Fry : 150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Salad : 200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MouseClick"/>
          <p:cNvSpPr/>
          <p:nvPr>
            <p:custDataLst>
              <p:custData r:id="rId2"/>
            </p:custDataLst>
          </p:nvPr>
        </p:nvSpPr>
        <p:spPr>
          <a:xfrm rot="20359169">
            <a:off x="1284680" y="487631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4989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942">
        <p15:prstTrans prst="pageCurlDouble"/>
      </p:transition>
    </mc:Choice>
    <mc:Fallback xmlns="">
      <p:transition spd="slow" advTm="7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75 -0.14769 C -0.08646 -0.14838 -0.07591 -0.14676 -0.06576 -0.15 C -0.0582 -0.15255 -0.05182 -0.15973 -0.04505 -0.16459 C -0.01758 -0.1838 -0.00599 -0.21135 0.00963 -0.24584 C 0.01432 -0.2676 0.01693 -0.28843 0.01693 -0.31111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  <p:bldP spid="7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489" y="2530072"/>
            <a:ext cx="5692751" cy="1361208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Thank You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2886445"/>
            <a:ext cx="648462" cy="6484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4365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4274">
        <p15:prstTrans prst="origami"/>
      </p:transition>
    </mc:Choice>
    <mc:Fallback xmlns="">
      <p:transition spd="slow" advTm="4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 0.01782 L 0.0431 0.01782 L 0.38724 0.01944 " pathEditMode="relative" ptsTypes="A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74" y="99031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Scenario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3685097"/>
            <a:ext cx="525274" cy="5252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969192"/>
            <a:ext cx="1143000" cy="101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095" y="3500572"/>
            <a:ext cx="309493" cy="30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" y="1690688"/>
            <a:ext cx="3988818" cy="398881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0445" y="2804666"/>
            <a:ext cx="525274" cy="525274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2663639"/>
            <a:ext cx="525274" cy="52527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1381" y="3810065"/>
            <a:ext cx="525274" cy="52527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533" y="1472532"/>
            <a:ext cx="525274" cy="525274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3309" y="2096959"/>
            <a:ext cx="525274" cy="525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789" y="2398000"/>
            <a:ext cx="309493" cy="309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3786" y="1294011"/>
            <a:ext cx="309493" cy="3094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3836" y="2055950"/>
            <a:ext cx="309493" cy="3094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5851" y="2537859"/>
            <a:ext cx="309493" cy="309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018" y="3686630"/>
            <a:ext cx="309493" cy="3094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6329" y="5627090"/>
            <a:ext cx="560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Dave is rushing to office and wants to have a quick bite and has no time to wait or sit and eat in the restaurant. </a:t>
            </a: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26" y="2445110"/>
            <a:ext cx="1748672" cy="21775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5588" y="1440719"/>
            <a:ext cx="36198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find the restaurant that accepts orders on the go and TAKE AWAY as you walk along the way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get Perks when you land in a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connect to people who visited the same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recommend the hotel to your kith and Kin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locate on-going offers as soon as you enter a restaurant.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9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267">
        <p14:gallery dir="l"/>
      </p:transition>
    </mc:Choice>
    <mc:Fallback xmlns="">
      <p:transition spd="slow" advTm="132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2.08333E-7 -7.40741E-7 C 0.00325 -0.00046 0.00664 -0.00046 0.01002 -0.00139 C 0.01107 -0.00185 0.01198 -0.00347 0.01302 -0.00416 C 0.0138 -0.00486 0.01458 -0.00509 0.01536 -0.00555 C 0.022 -0.01342 0.01367 -0.00393 0.02005 -0.00972 C 0.02083 -0.01041 0.02148 -0.01157 0.02239 -0.0125 C 0.02331 -0.01342 0.02448 -0.01412 0.02539 -0.01527 C 0.02734 -0.01713 0.02903 -0.0199 0.03086 -0.02222 C 0.03229 -0.02407 0.03372 -0.02685 0.03541 -0.02754 L 0.03854 -0.02893 C 0.03932 -0.03032 0.04023 -0.03148 0.04088 -0.0331 C 0.04336 -0.03981 0.03958 -0.03495 0.04323 -0.04143 C 0.04388 -0.04259 0.04479 -0.04328 0.04544 -0.04421 C 0.05325 -0.06504 0.04492 -0.04352 0.05091 -0.05648 C 0.05221 -0.05926 0.05325 -0.06389 0.05482 -0.0662 C 0.05534 -0.06713 0.05638 -0.06713 0.05703 -0.06736 C 0.05859 -0.07546 0.05677 -0.06805 0.06015 -0.07569 C 0.06133 -0.07824 0.06224 -0.08125 0.06328 -0.08402 L 0.06484 -0.08819 C 0.0651 -0.08958 0.06523 -0.09097 0.06562 -0.09213 C 0.06614 -0.09421 0.06888 -0.10069 0.0694 -0.10185 C 0.06966 -0.1037 0.07044 -0.10949 0.07096 -0.11157 C 0.07135 -0.11296 0.072 -0.11412 0.07252 -0.11551 C 0.07304 -0.11828 0.07317 -0.12152 0.07409 -0.12384 C 0.07461 -0.12523 0.07526 -0.12639 0.07565 -0.12801 C 0.0763 -0.13055 0.07643 -0.13356 0.07721 -0.13611 L 0.07877 -0.14166 C 0.07903 -0.14398 0.07916 -0.14629 0.07942 -0.14861 C 0.07969 -0.15 0.08008 -0.15139 0.08021 -0.15277 C 0.08086 -0.15625 0.08138 -0.15995 0.08177 -0.16365 C 0.08255 -0.17037 0.08281 -0.17893 0.08333 -0.18564 C 0.08385 -0.1912 0.08437 -0.19676 0.08489 -0.20208 C 0.08463 -0.22338 0.08476 -0.24444 0.08411 -0.26551 C 0.08398 -0.26852 0.08203 -0.27615 0.08099 -0.27916 C 0.0806 -0.28055 0.08021 -0.28217 0.07942 -0.28333 C 0.0789 -0.28426 0.07799 -0.28426 0.07721 -0.28472 C 0.07526 -0.29467 0.07682 -0.29097 0.07331 -0.29699 C 0.07252 -0.30092 0.07135 -0.30833 0.07018 -0.31227 C 0.06784 -0.3206 0.06797 -0.31273 0.06562 -0.32731 C 0.0651 -0.33055 0.06484 -0.33379 0.06406 -0.3368 C 0.06328 -0.33981 0.06094 -0.34514 0.06094 -0.34514 C 0.05898 -0.35555 0.06041 -0.35115 0.05703 -0.35902 C 0.05573 -0.3662 0.05677 -0.3618 0.05325 -0.37129 L 0.05169 -0.37546 L 0.05013 -0.37963 L 0.04857 -0.38773 C 0.04831 -0.38912 0.04831 -0.39074 0.04778 -0.39189 C 0.04726 -0.39328 0.04674 -0.39444 0.04622 -0.39606 C 0.0457 -0.39791 0.04492 -0.40393 0.04479 -0.40555 C 0.04505 -0.4199 0.04505 -0.43402 0.04544 -0.44838 C 0.04557 -0.44977 0.0457 -0.45139 0.04622 -0.45231 C 0.04687 -0.45347 0.04778 -0.45324 0.04857 -0.4537 C 0.04909 -0.45509 0.04948 -0.45671 0.05013 -0.45787 C 0.05664 -0.46805 0.05247 -0.46064 0.05703 -0.46481 C 0.06302 -0.47014 0.05586 -0.46551 0.06172 -0.46898 C 0.0625 -0.4699 0.06315 -0.47083 0.06406 -0.47152 C 0.0651 -0.47268 0.06849 -0.47384 0.0694 -0.4743 C 0.07018 -0.47523 0.07096 -0.47639 0.07174 -0.47708 C 0.07252 -0.47777 0.07331 -0.47801 0.07409 -0.47847 C 0.07513 -0.47939 0.07617 -0.48032 0.07721 -0.48125 C 0.07942 -0.48356 0.07916 -0.48449 0.08177 -0.48541 C 0.08385 -0.48611 0.08594 -0.48634 0.08802 -0.4868 C 0.0888 -0.48727 0.08945 -0.48773 0.09036 -0.48819 C 0.09336 -0.48958 0.09648 -0.49004 0.09961 -0.49097 L 0.10195 -0.49352 " pathEditMode="relative" ptsTypes="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6850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Why 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014" y="266756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3107" y="291222"/>
            <a:ext cx="989159" cy="989159"/>
          </a:xfrm>
          <a:prstGeom prst="rect">
            <a:avLst/>
          </a:prstGeom>
        </p:spPr>
      </p:pic>
      <p:sp>
        <p:nvSpPr>
          <p:cNvPr id="4" name="Heart 3"/>
          <p:cNvSpPr/>
          <p:nvPr/>
        </p:nvSpPr>
        <p:spPr>
          <a:xfrm>
            <a:off x="1614991" y="1860866"/>
            <a:ext cx="891251" cy="821803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1964" y="2698219"/>
            <a:ext cx="173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We Love Mobile Phones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34152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354 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20138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 503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 by 2017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878552" y="2092705"/>
            <a:ext cx="522247" cy="5404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86086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160</a:t>
            </a:r>
            <a:r>
              <a:rPr lang="en-US" dirty="0" smtClean="0"/>
              <a:t> 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Million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raised by 31 food 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Startups in 2015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6850" y="3669175"/>
            <a:ext cx="10092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Some Challenges –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Limited Delivery Time. Average is 30-45 mins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Demand Patterns vary as users order at different restaurants.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7821" y="3669175"/>
            <a:ext cx="231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20-30 mins Traffic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7821" y="4304381"/>
            <a:ext cx="32865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10-15 mins preparation time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0113509">
            <a:off x="5649571" y="3829539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911876">
            <a:off x="5624873" y="4227331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6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517">
        <p14:gallery dir="l"/>
      </p:transition>
    </mc:Choice>
    <mc:Fallback xmlns="">
      <p:transition spd="slow" advTm="7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24" grpId="0" animBg="1"/>
      <p:bldP spid="25" grpId="0" animBg="1"/>
      <p:bldP spid="27" grpId="0" animBg="1"/>
      <p:bldP spid="11" grpId="0"/>
      <p:bldP spid="12" grpId="0"/>
      <p:bldP spid="13" grpId="0" animBg="1"/>
      <p:bldP spid="1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0" y="1690688"/>
            <a:ext cx="245977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558" y="3008514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the MAPS and GPS to locate Hotels Near you.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3978434"/>
            <a:ext cx="362141" cy="362141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7343" y="2779860"/>
            <a:ext cx="362141" cy="362141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1119" y="5065004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2139247"/>
            <a:ext cx="362141" cy="362141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4508" y="2501648"/>
            <a:ext cx="362141" cy="362141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401" y="4955456"/>
            <a:ext cx="362141" cy="362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9" y="1693082"/>
            <a:ext cx="2446280" cy="4348943"/>
          </a:xfrm>
          <a:prstGeom prst="rect">
            <a:avLst/>
          </a:prstGeom>
        </p:spPr>
      </p:pic>
      <p:sp>
        <p:nvSpPr>
          <p:cNvPr id="22" name="MouseClick"/>
          <p:cNvSpPr/>
          <p:nvPr>
            <p:custDataLst>
              <p:custData r:id="rId2"/>
            </p:custDataLst>
          </p:nvPr>
        </p:nvSpPr>
        <p:spPr>
          <a:xfrm rot="20359169">
            <a:off x="1666518" y="48701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7799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778">
        <p15:prstTrans prst="pageCurlDouble"/>
      </p:transition>
    </mc:Choice>
    <mc:Fallback xmlns="">
      <p:transition spd="slow" advTm="77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C 0.01029 -0.00069 0.02083 0.00093 0.03086 -0.00231 C 0.03854 -0.00486 0.04479 -0.01203 0.05169 -0.01689 C 0.07917 -0.03611 0.09076 -0.06365 0.10638 -0.09814 C 0.11107 -0.1199 0.11367 -0.14074 0.11367 -0.16342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90721" y="2831585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Opt for one of the restaurant to book for Take Away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90688"/>
            <a:ext cx="2459775" cy="4351338"/>
            <a:chOff x="3585559" y="1690688"/>
            <a:chExt cx="2459775" cy="4351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559" y="1690688"/>
              <a:ext cx="2459775" cy="4351338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3978434"/>
              <a:ext cx="362141" cy="362141"/>
            </a:xfrm>
            <a:prstGeom prst="rect">
              <a:avLst/>
            </a:prstGeom>
          </p:spPr>
        </p:pic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89732" y="2779860"/>
              <a:ext cx="362141" cy="362141"/>
            </a:xfrm>
            <a:prstGeom prst="rect">
              <a:avLst/>
            </a:prstGeom>
          </p:spPr>
        </p:pic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03508" y="5065004"/>
              <a:ext cx="362141" cy="362141"/>
            </a:xfrm>
            <a:prstGeom prst="rect">
              <a:avLst/>
            </a:prstGeom>
          </p:spPr>
        </p:pic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2139247"/>
              <a:ext cx="362141" cy="362141"/>
            </a:xfrm>
            <a:prstGeom prst="rect">
              <a:avLst/>
            </a:prstGeom>
          </p:spPr>
        </p:pic>
        <p:pic>
          <p:nvPicPr>
            <p:cNvPr id="19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66897" y="2501648"/>
              <a:ext cx="362141" cy="362141"/>
            </a:xfrm>
            <a:prstGeom prst="rect">
              <a:avLst/>
            </a:prstGeom>
          </p:spPr>
        </p:pic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4790" y="4955456"/>
              <a:ext cx="362141" cy="362141"/>
            </a:xfrm>
            <a:prstGeom prst="rect">
              <a:avLst/>
            </a:prstGeom>
          </p:spPr>
        </p:pic>
      </p:grpSp>
      <p:sp>
        <p:nvSpPr>
          <p:cNvPr id="21" name="MouseClick"/>
          <p:cNvSpPr/>
          <p:nvPr>
            <p:custDataLst>
              <p:custData r:id="rId2"/>
            </p:custDataLst>
          </p:nvPr>
        </p:nvSpPr>
        <p:spPr>
          <a:xfrm rot="20359169">
            <a:off x="1123336" y="63257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06172" y="1690688"/>
            <a:ext cx="2787441" cy="4351338"/>
            <a:chOff x="8906172" y="1690688"/>
            <a:chExt cx="2787441" cy="43513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2770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817">
        <p15:prstTrans prst="pageCurlDouble"/>
      </p:transition>
    </mc:Choice>
    <mc:Fallback xmlns="">
      <p:transition spd="slow" advTm="6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C 0.01028 -0.0007 0.02083 0.00093 0.03086 -0.00232 C 0.03854 -0.00486 0.04479 -0.01204 0.05169 -0.0169 C 0.07916 -0.03611 0.09075 -0.06366 0.10638 -0.09815 C 0.11107 -0.11991 0.11367 -0.14074 0.11367 -0.16343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214" y="311515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4307" y="335981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2708017"/>
            <a:ext cx="3576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Order Food of your choice.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Payment Mode can 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690688"/>
            <a:ext cx="2624909" cy="4351338"/>
          </a:xfrm>
          <a:prstGeom prst="rect">
            <a:avLst/>
          </a:prstGeom>
        </p:spPr>
      </p:pic>
      <p:sp>
        <p:nvSpPr>
          <p:cNvPr id="9" name="MouseClick"/>
          <p:cNvSpPr/>
          <p:nvPr>
            <p:custDataLst>
              <p:custData r:id="rId2"/>
            </p:custDataLst>
          </p:nvPr>
        </p:nvSpPr>
        <p:spPr>
          <a:xfrm rot="20359169">
            <a:off x="1159882" y="53687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MouseClick"/>
          <p:cNvSpPr/>
          <p:nvPr>
            <p:custDataLst>
              <p:custData r:id="rId3"/>
            </p:custDataLst>
          </p:nvPr>
        </p:nvSpPr>
        <p:spPr>
          <a:xfrm rot="20359169">
            <a:off x="10008274" y="49053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705457"/>
            <a:ext cx="2630200" cy="433656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1114" y="21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1727" y="3550708"/>
            <a:ext cx="2481764" cy="37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Order Details sent via SMS to the registered mobile number</a:t>
            </a:r>
            <a:endParaRPr lang="en-US" sz="9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8033" y="1748148"/>
            <a:ext cx="2787441" cy="4351338"/>
            <a:chOff x="8906172" y="1690688"/>
            <a:chExt cx="2787441" cy="43513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MouseClick"/>
          <p:cNvSpPr/>
          <p:nvPr>
            <p:custDataLst>
              <p:custData r:id="rId4"/>
            </p:custDataLst>
          </p:nvPr>
        </p:nvSpPr>
        <p:spPr>
          <a:xfrm rot="20359169">
            <a:off x="737274" y="50371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9552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061">
        <p15:prstTrans prst="pageCurlDouble"/>
      </p:transition>
    </mc:Choice>
    <mc:Fallback xmlns="">
      <p:transition spd="slow" advTm="11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C 0.01024 -0.00069 0.02083 0.00093 0.0309 -0.00231 C 0.03854 -0.00486 0.04479 -0.01203 0.05174 -0.01689 C 0.07917 -0.03611 0.0908 -0.06365 0.10642 -0.09814 C 0.11111 -0.1199 0.11372 -0.14074 0.11372 -0.16342 " pathEditMode="relative" ptsTypes="ffff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05 -0.05764 C -0.08476 -0.05833 -0.07422 -0.05671 -0.06419 -0.05995 C -0.05651 -0.0625 -0.05026 -0.06967 -0.04336 -0.07453 C -0.01588 -0.09375 -0.00429 -0.12129 0.01133 -0.15578 C 0.01602 -0.17754 0.01862 -0.19838 0.01862 -0.22106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9" grpId="1" animBg="1"/>
      <p:bldP spid="10" grpId="0" animBg="1"/>
      <p:bldP spid="10" grpId="1" animBg="1"/>
      <p:bldP spid="10" grpId="2" animBg="1"/>
      <p:bldP spid="12" grpId="0"/>
      <p:bldP spid="25" grpId="0" animBg="1"/>
      <p:bldP spid="25" grpId="1" animBg="1"/>
      <p:bldP spid="2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44" y="2531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Why will the Idea Work  !!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" y="135013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Recent surveys from Forbes says Millennials spend 44 percent of their food dollars eating out.</a:t>
            </a:r>
          </a:p>
          <a:p>
            <a:pPr>
              <a:lnSpc>
                <a:spcPct val="150000"/>
              </a:lnSpc>
            </a:pPr>
            <a:r>
              <a:rPr lang="en-US" sz="1800" smtClean="0"/>
              <a:t>Food takeaway </a:t>
            </a:r>
            <a:r>
              <a:rPr lang="en-US" sz="1800" dirty="0"/>
              <a:t>sales forecast to hit £8bn with smartphone boost 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Takeaway </a:t>
            </a:r>
            <a:r>
              <a:rPr lang="en-US" sz="1800" dirty="0"/>
              <a:t>food is benefiting from its positioning in between eating out and cooking at </a:t>
            </a:r>
            <a:r>
              <a:rPr lang="en-US" sz="1800" dirty="0" smtClean="0"/>
              <a:t>home.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fast food industry in the United States generated approximately 198.9 billion U.S. dollars in 2014. By 2020, this figure was forecasted to exceed 223 billion.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More that 2 Billion Smart phone users in the world and rapidly increasing.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241" y="3497886"/>
            <a:ext cx="3601319" cy="277368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19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110">
        <p14:window dir="vert"/>
      </p:transition>
    </mc:Choice>
    <mc:Fallback xmlns="">
      <p:transition spd="slow" advTm="9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Perks (Loyalty points)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1101825" cy="96000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82" y="1887722"/>
            <a:ext cx="264744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416244" y="3045711"/>
            <a:ext cx="727418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Locate the Nearby Restaurant on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Choose the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the Customer enters the restaurant, allocate some perks in his account.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These perks can be reimbursed against any other services available in the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Since we know that the customer is going to make a purchase.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0" y="3879140"/>
            <a:ext cx="605575" cy="540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65" y="3217951"/>
            <a:ext cx="244415" cy="244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5" y="3370351"/>
            <a:ext cx="244415" cy="2444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7" y="3493447"/>
            <a:ext cx="244415" cy="244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73" y="3666027"/>
            <a:ext cx="244415" cy="244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8" y="2923503"/>
            <a:ext cx="244415" cy="244415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09" y="4063391"/>
            <a:ext cx="362141" cy="3621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3787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601">
        <p15:prstTrans prst="pageCurlDouble"/>
      </p:transition>
    </mc:Choice>
    <mc:Fallback xmlns="">
      <p:transition spd="slow" advTm="96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1.48148E-6 C 0.00247 0.00162 0.00495 0.0037 0.00755 0.00486 C 0.01002 0.00602 0.01276 0.00509 0.0151 0.00671 C 0.01732 0.0081 0.01849 0.0132 0.02083 0.01343 C 0.04674 0.01574 0.03281 0.01505 0.06263 0.01505 L -0.01042 0.01505 L -0.00951 0.0169 " pathEditMode="relative" ptsTypes="A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932522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21" y="23881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Connect to People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4384" y="3208133"/>
            <a:ext cx="332344" cy="3323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93" y="3512870"/>
            <a:ext cx="321645" cy="32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506" y="3511561"/>
            <a:ext cx="303821" cy="303821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2140327" y="3663472"/>
            <a:ext cx="321645" cy="1434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2"/>
          </p:cNvCxnSpPr>
          <p:nvPr/>
        </p:nvCxnSpPr>
        <p:spPr>
          <a:xfrm flipV="1">
            <a:off x="2461972" y="3540477"/>
            <a:ext cx="8584" cy="2664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1"/>
          </p:cNvCxnSpPr>
          <p:nvPr/>
        </p:nvCxnSpPr>
        <p:spPr>
          <a:xfrm flipV="1">
            <a:off x="2461972" y="3673693"/>
            <a:ext cx="337021" cy="1332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0638" y="2986030"/>
            <a:ext cx="418875" cy="55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61130" y="2647808"/>
            <a:ext cx="460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application can show the list of people who visited the restaurant.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case you want to check the type of food or the review, you can chat using the Chat application to the people nearby and know the review.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also helps you socialize with others.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8" y="1447645"/>
            <a:ext cx="1415729" cy="251685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2096" y="3806909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1304" y="4520591"/>
            <a:ext cx="362141" cy="362141"/>
          </a:xfrm>
          <a:prstGeom prst="rect">
            <a:avLst/>
          </a:prstGeom>
        </p:spPr>
      </p:pic>
      <p:sp>
        <p:nvSpPr>
          <p:cNvPr id="19" name="MouseClick"/>
          <p:cNvSpPr/>
          <p:nvPr>
            <p:custDataLst>
              <p:custData r:id="rId2"/>
            </p:custDataLst>
          </p:nvPr>
        </p:nvSpPr>
        <p:spPr>
          <a:xfrm rot="20359169">
            <a:off x="2000923" y="53133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MouseClick"/>
          <p:cNvSpPr/>
          <p:nvPr>
            <p:custDataLst>
              <p:custData r:id="rId3"/>
            </p:custDataLst>
          </p:nvPr>
        </p:nvSpPr>
        <p:spPr>
          <a:xfrm rot="20359169">
            <a:off x="3142336" y="52117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234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764">
        <p15:prstTrans prst="pageCurlDouble"/>
      </p:transition>
    </mc:Choice>
    <mc:Fallback xmlns="">
      <p:transition spd="slow" advTm="13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56 -0.05208 C -0.06627 -0.05277 -0.05573 -0.05115 -0.0457 -0.05439 C -0.03802 -0.05694 -0.03177 -0.06412 -0.02487 -0.06898 C 0.00261 -0.08819 0.0142 -0.11574 0.02982 -0.15023 C 0.03451 -0.17199 0.03711 -0.19282 0.03711 -0.21551 " pathEditMode="relative" rAng="0" ptsTypes="AAA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C -0.00182 -0.00116 -0.00377 0.00116 -0.00547 -0.00347 C -0.0069 -0.00741 -0.00794 -0.01806 -0.00924 -0.02523 C -0.01406 -0.0537 -0.01601 -0.09445 -0.01888 -0.1456 C -0.01966 -0.17801 -0.02005 -0.2088 -0.02005 -0.24236 " pathEditMode="relative" rAng="0" ptsTypes="AAAAA"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/>
      <p:bldP spid="19" grpId="0" animBg="1"/>
      <p:bldP spid="19" grpId="1" animBg="1"/>
      <p:bldP spid="19" grpId="2" animBg="1"/>
      <p:bldP spid="21" grpId="0" animBg="1"/>
      <p:bldP spid="21" grpId="1" animBg="1"/>
      <p:bldP spid="21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2.1|1.6|1.8|1.5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9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7|1.2|1.7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|1|1.2|0.9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3|2.4|2.5|2.2|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4|4.1"/>
</p:tagLst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5594FA07-B967-42C7-BC41-CFEC1755877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E00DB95-B1F5-4138-8F73-7617F2E37EE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60744D0-F17A-4C53-88E6-AA3FF26538F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A48A98-3774-4D76-9421-C4C57CB185A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F3D3B3E-7F61-4D7C-AF95-7A9D996FA7F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43277A5-CF48-4ADF-8221-EE8C3641915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F275398-BF39-4416-8E0E-99A9A4C990E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4B6A239-A23B-4C85-9776-7F658CAE90A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60C0321-70C6-41E1-BABC-CAA385C5BB1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</Words>
  <Application>Microsoft Office PowerPoint</Application>
  <PresentationFormat>Widescreen</PresentationFormat>
  <Paragraphs>90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Arial Black</vt:lpstr>
      <vt:lpstr>Arial Rounded MT Bold</vt:lpstr>
      <vt:lpstr>Calibri</vt:lpstr>
      <vt:lpstr>Calibri Light</vt:lpstr>
      <vt:lpstr>Cooper Black</vt:lpstr>
      <vt:lpstr>Gill Sans MT</vt:lpstr>
      <vt:lpstr>Roboto Black</vt:lpstr>
      <vt:lpstr>Office Theme</vt:lpstr>
      <vt:lpstr>GetSetGo-Jek</vt:lpstr>
      <vt:lpstr>Scenario</vt:lpstr>
      <vt:lpstr>Why Take Away</vt:lpstr>
      <vt:lpstr>Take Away</vt:lpstr>
      <vt:lpstr>Take Away</vt:lpstr>
      <vt:lpstr>PowerPoint Presentation</vt:lpstr>
      <vt:lpstr>Why will the Idea Work  !!</vt:lpstr>
      <vt:lpstr>Perks (Loyalty points)</vt:lpstr>
      <vt:lpstr>Connect to People</vt:lpstr>
      <vt:lpstr>Recommendation / Fan Pages</vt:lpstr>
      <vt:lpstr>LOCATE OFFERS</vt:lpstr>
      <vt:lpstr>Thank You</vt:lpstr>
    </vt:vector>
  </TitlesOfParts>
  <Company>Amadeus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GetSetGo-Jek</dc:title>
  <dc:creator>Kanishk RAMANAND</dc:creator>
  <cp:lastModifiedBy>Kanishk RAMANAND</cp:lastModifiedBy>
  <cp:revision>203</cp:revision>
  <dcterms:created xsi:type="dcterms:W3CDTF">2017-01-11T09:28:04Z</dcterms:created>
  <dcterms:modified xsi:type="dcterms:W3CDTF">2017-01-15T04:40:40Z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